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59" r:id="rId4"/>
    <p:sldId id="272" r:id="rId5"/>
    <p:sldId id="26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753"/>
            <a:ext cx="7772400" cy="208778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000" b="1" dirty="0" smtClean="0">
                <a:solidFill>
                  <a:srgbClr val="CC0000"/>
                </a:solidFill>
                <a:latin typeface="Georgia" pitchFamily="18" charset="0"/>
              </a:rPr>
              <a:t>Агрессивный </a:t>
            </a:r>
            <a:r>
              <a:rPr lang="ru-RU" sz="6000" b="1" dirty="0" err="1" smtClean="0">
                <a:solidFill>
                  <a:srgbClr val="CC0000"/>
                </a:solidFill>
                <a:latin typeface="Georgia" pitchFamily="18" charset="0"/>
              </a:rPr>
              <a:t>ребенок</a:t>
            </a:r>
            <a:endParaRPr lang="ru-RU" sz="6000" b="1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Подготовила: старший воспитатель Степанова О.Н.</a:t>
            </a:r>
          </a:p>
        </p:txBody>
      </p:sp>
      <p:pic>
        <p:nvPicPr>
          <p:cNvPr id="5" name="Picture 4" descr="psyho15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73016"/>
            <a:ext cx="1728192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82e88d2fa058c003c2b448b993248a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335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gr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76475"/>
            <a:ext cx="22653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11510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408333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Мимическое выражение гнева включает в себя: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Характерные сокращения лобных мышц и бровей,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Брови опущены и сведены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Кожа лба втянута и образует на переносице или прямо над ней небольшое утолщение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Глаза сужаются и приобретают угловатую, заострённую форму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Взгляд фиксирован на источнике раздражения (указывает, куда будет направлена агрессия)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Рот маленького </a:t>
            </a:r>
            <a:r>
              <a:rPr lang="ru-RU" sz="1800" b="1" dirty="0" smtClean="0"/>
              <a:t>ребёнка </a:t>
            </a:r>
            <a:r>
              <a:rPr lang="ru-RU" sz="1800" b="1" dirty="0" smtClean="0"/>
              <a:t>распрямляется, приобретая прямоугольную форму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Губы сжимаются, превращаясь в две тонкие </a:t>
            </a:r>
            <a:r>
              <a:rPr lang="ru-RU" sz="1800" b="1" dirty="0" err="1" smtClean="0"/>
              <a:t>паралельные</a:t>
            </a:r>
            <a:r>
              <a:rPr lang="ru-RU" sz="1800" b="1" dirty="0" smtClean="0"/>
              <a:t> </a:t>
            </a:r>
            <a:r>
              <a:rPr lang="ru-RU" sz="1800" b="1" dirty="0" smtClean="0"/>
              <a:t>линии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/>
              <a:t>Старшие дети и взрослые в гневе часто стискивают зубы и сжимают плотно губы (это является результатом социализации)</a:t>
            </a:r>
          </a:p>
          <a:p>
            <a:pPr>
              <a:buFont typeface="Wingdings" pitchFamily="2" charset="2"/>
              <a:buChar char="v"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распознать агрессию 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9977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Кривая гнева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324598" y="1268760"/>
            <a:ext cx="8546" cy="432873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324598" y="5571858"/>
            <a:ext cx="6559770" cy="1738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411760" y="1327748"/>
            <a:ext cx="15537" cy="425280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491880" y="1327748"/>
            <a:ext cx="20879" cy="424411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580546" y="1327748"/>
            <a:ext cx="0" cy="424411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652120" y="1268760"/>
            <a:ext cx="0" cy="43204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6732241" y="1268760"/>
            <a:ext cx="1" cy="43204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/>
          <p:cNvSpPr/>
          <p:nvPr/>
        </p:nvSpPr>
        <p:spPr>
          <a:xfrm>
            <a:off x="1545088" y="2021080"/>
            <a:ext cx="6118789" cy="3801617"/>
          </a:xfrm>
          <a:custGeom>
            <a:avLst/>
            <a:gdLst>
              <a:gd name="connsiteX0" fmla="*/ 0 w 6118789"/>
              <a:gd name="connsiteY0" fmla="*/ 2651086 h 3801617"/>
              <a:gd name="connsiteX1" fmla="*/ 1076770 w 6118789"/>
              <a:gd name="connsiteY1" fmla="*/ 1941785 h 3801617"/>
              <a:gd name="connsiteX2" fmla="*/ 2589376 w 6118789"/>
              <a:gd name="connsiteY2" fmla="*/ 27527 h 3801617"/>
              <a:gd name="connsiteX3" fmla="*/ 4546363 w 6118789"/>
              <a:gd name="connsiteY3" fmla="*/ 3539848 h 3801617"/>
              <a:gd name="connsiteX4" fmla="*/ 6118789 w 6118789"/>
              <a:gd name="connsiteY4" fmla="*/ 3274929 h 38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8789" h="3801617">
                <a:moveTo>
                  <a:pt x="0" y="2651086"/>
                </a:moveTo>
                <a:cubicBezTo>
                  <a:pt x="322603" y="2515065"/>
                  <a:pt x="645207" y="2379045"/>
                  <a:pt x="1076770" y="1941785"/>
                </a:cubicBezTo>
                <a:cubicBezTo>
                  <a:pt x="1508333" y="1504525"/>
                  <a:pt x="2011111" y="-238817"/>
                  <a:pt x="2589376" y="27527"/>
                </a:cubicBezTo>
                <a:cubicBezTo>
                  <a:pt x="3167641" y="293871"/>
                  <a:pt x="3958128" y="2998614"/>
                  <a:pt x="4546363" y="3539848"/>
                </a:cubicBezTo>
                <a:cubicBezTo>
                  <a:pt x="5134599" y="4081082"/>
                  <a:pt x="5626694" y="3678005"/>
                  <a:pt x="6118789" y="327492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1324598" y="4657458"/>
            <a:ext cx="256374" cy="111095"/>
          </a:xfrm>
          <a:custGeom>
            <a:avLst/>
            <a:gdLst>
              <a:gd name="connsiteX0" fmla="*/ 256374 w 256374"/>
              <a:gd name="connsiteY0" fmla="*/ 0 h 111095"/>
              <a:gd name="connsiteX1" fmla="*/ 0 w 256374"/>
              <a:gd name="connsiteY1" fmla="*/ 111095 h 111095"/>
              <a:gd name="connsiteX2" fmla="*/ 0 w 256374"/>
              <a:gd name="connsiteY2" fmla="*/ 111095 h 11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374" h="111095">
                <a:moveTo>
                  <a:pt x="256374" y="0"/>
                </a:moveTo>
                <a:lnTo>
                  <a:pt x="0" y="111095"/>
                </a:lnTo>
                <a:lnTo>
                  <a:pt x="0" y="111095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но 1 39"/>
          <p:cNvSpPr/>
          <p:nvPr/>
        </p:nvSpPr>
        <p:spPr>
          <a:xfrm>
            <a:off x="2298819" y="4042161"/>
            <a:ext cx="256957" cy="25093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467549" y="1342509"/>
            <a:ext cx="96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фаза (А) «Запуск»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03823" y="1342509"/>
            <a:ext cx="96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фаза 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 «Подъём»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12758" y="1342509"/>
            <a:ext cx="110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фаза (С) «Пик гнева»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04483" y="1342509"/>
            <a:ext cx="96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фаза 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  «Плато гнева»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61345" y="1342509"/>
            <a:ext cx="115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фаза 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  «Депрессия»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512759" y="2708920"/>
            <a:ext cx="1102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91880" y="278092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Бесконтроль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состояние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018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80928"/>
            <a:ext cx="7408333" cy="37058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800" b="1" dirty="0" smtClean="0"/>
              <a:t>Игнорировать незначительную агрессию.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800" b="1" dirty="0" smtClean="0"/>
              <a:t>Акцентировать внимание на поступках (поведении), а не личности ребёнка.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800" b="1" dirty="0" smtClean="0"/>
              <a:t>Контролировать собственные негативные эмоции.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800" b="1" dirty="0" smtClean="0"/>
              <a:t>Не усиливать напряжение ситуации.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800" b="1" dirty="0" smtClean="0"/>
              <a:t>Обсуждать проступок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800" b="1" dirty="0" smtClean="0"/>
              <a:t>Сохранять положительную репутацию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1800" b="1" dirty="0" smtClean="0"/>
              <a:t>Демонстрировать модели не агрессивного поведения</a:t>
            </a:r>
          </a:p>
          <a:p>
            <a:pPr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экстренного вмешательства в конфликтной ситуации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4835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408333" cy="41764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/>
              <a:t>Работа с данной категорией детей должна проводиться в 3-х направлениях: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Работа с гневом. Обучение агрессивных детей приемлемыми способами выражения гнева.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Обучение детей навыкам распознавание контроля, успешно владеть собой в ситуации провоцирующие вспышки гнева.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Формирование способности к эмпатии, доверию, сочувствию, сопереживанию.</a:t>
            </a: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помочь агрессивному ребёнку?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409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482453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900" b="1" dirty="0" smtClean="0"/>
              <a:t>Итак, мы знаем что: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Агрессивность присуща всем людям;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Избавиться полностью от агрессивности невозможно;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Агрессивность имеет свои отрицательные и положительные стороны;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Агрессивность в определённых пределах необходима любому человеку;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Семья играет ведущую роль в формировании детской агрессивности;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Лучшее «лекарство» для преодоления детской агрессии-это внимание, понимание, требовательность, ответственность и терпение.</a:t>
            </a: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ru-RU" dirty="0" smtClean="0"/>
              <a:t>Обобщение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6637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533" y="908720"/>
            <a:ext cx="70567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Упражнение</a:t>
            </a:r>
            <a:r>
              <a:rPr lang="ru-RU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«Настроение»</a:t>
            </a:r>
            <a:endParaRPr lang="ru-RU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3801616" cy="31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7136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агрессия?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42088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Агрессия – это деструктивное поведение, которое противоречит нормам и правилам существования людей в обществе, приносящее моральный и физический ущерб людям, или вызывающее у них психологический дискомфорт.</a:t>
            </a: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Злость – может выражаться в агрессивном поведении, а может и не выражаться. Поскольку агрессия это поведение, то есть то, что мы можем контролировать и регулировать сознательно, значит мы можем и не быть агрессивными.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796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рождается агрессивность?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420888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«Агрессия возникает, как механизм преодоления препятствий, возникающих на жизненном пути».</a:t>
            </a:r>
          </a:p>
          <a:p>
            <a:pPr algn="just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«Способы конструктивного разрешения проблемных ситуаций сами по себе слишком сложны, усваиваются в ходе становления личности». </a:t>
            </a: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Ребенок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раннего возраста не знаком с ними. А вот агрессия, простейшее средство достижения цели, ему знакома и доступна. Часто, увидев, что этот способ эффективен,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ребенок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понимает, что незачем учиться договариваться, если можно укусить, отнять, ударить… Вот когда агрессивность начинает закрепляться в качестве черты характера».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202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0726" y="692696"/>
            <a:ext cx="496963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Упражнение </a:t>
            </a:r>
          </a:p>
          <a:p>
            <a:pPr algn="ctr"/>
            <a:r>
              <a:rPr lang="ru-RU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«Продолжи  фразу»</a:t>
            </a:r>
            <a:endParaRPr lang="ru-RU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35" y="2846442"/>
            <a:ext cx="5427411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2455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408333" cy="4824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Физическая агрессия - использование физической силы против другого лица.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Косвенная агрессия – действия, направленные окольными путями на другое лицо(сплетни, злобные шутки), а также ни на кого не направленные взрывы ярости(крик, топанье ногами, битье кулаками по столу и др.)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Вербальная агрессия – выражение негативных чувств как через форму (крик, визг, ссора), так и через содержание словесных ответов (угрозы, ругань).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Раздражение – вспыльчивость, грубость.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800" b="1" dirty="0" smtClean="0"/>
              <a:t>Негативизм – манера поведения.</a:t>
            </a: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Выделяют 5 видов агрессии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1617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6197061"/>
              </p:ext>
            </p:extLst>
          </p:nvPr>
        </p:nvGraphicFramePr>
        <p:xfrm>
          <a:off x="971600" y="1412776"/>
          <a:ext cx="7560840" cy="4933362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2592288"/>
                <a:gridCol w="288032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Группа причин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Причины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Факторы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5">
                <a:tc rowSpan="1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Семейные причины агрессивности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ребёнка.</a:t>
                      </a:r>
                      <a:endParaRPr lang="ru-RU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Неприятие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ребёнка.</a:t>
                      </a:r>
                      <a:endParaRPr lang="ru-RU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Нежеланный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ребёнок.</a:t>
                      </a:r>
                      <a:endParaRPr lang="ru-RU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Напряжённый </a:t>
                      </a: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эмоциональный климат в семье.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Ссоры между родителями.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Шумные выяснения отношений.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Разногласия в методах воспитания.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Конкуренция между детьми в семье, ревность к братьям и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сёстрам.</a:t>
                      </a:r>
                      <a:endParaRPr lang="ru-RU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Неуважение к личности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ребёнка.</a:t>
                      </a:r>
                      <a:endParaRPr lang="ru-RU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Оскорбительные высказывания в адрес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ребёнка.</a:t>
                      </a:r>
                      <a:endParaRPr lang="ru-RU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Насмешки.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Имитация поведения взрослых.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Родители в стрессовых ситуациях: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переходят на крик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могут ударить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нецензурно выражаются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обиды не прощают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Чрезмерный контроль.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Ребёнок лишён </a:t>
                      </a: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собственной инициативы, права выбора.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ребёнка </a:t>
                      </a: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решаются все вопросы.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Недостаток внимания.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Папа и мама уделяют общению с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ребёнком </a:t>
                      </a: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менее 30 минут в день.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Ребёнок </a:t>
                      </a: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«провоцирует» родителей плохим поведением, после наказания успокаивается.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Запрет на физическую активность.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 малыша нет возможности попрыгать, побегать, пошуметь.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Личные причины агрессивности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ребёнка</a:t>
                      </a: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Особенности темперамента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ребёнка </a:t>
                      </a: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ярко выраженный холерический или сангвинический темперамент.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Возрастные кризисы.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Малышу от 2 до 4 лет, и он проявляет негативизм, упрямство, своеволие, протест, бунт.</a:t>
                      </a: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Причины и факторы агрессивности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55240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825699"/>
            <a:ext cx="496963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Упражнение 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«Кулак»</a:t>
            </a:r>
            <a:endParaRPr lang="ru-RU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54" y="2629694"/>
            <a:ext cx="4379962" cy="43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6218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4"/>
            <a:ext cx="7228325" cy="428133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600" dirty="0" smtClean="0"/>
              <a:t> </a:t>
            </a:r>
            <a:r>
              <a:rPr lang="ru-RU" b="1" dirty="0" smtClean="0"/>
              <a:t>Не понимает чувств и переживаний других людей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Ощущает себя отверженным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Часто ругается со взрослыми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Создаёт конфликтные ситуации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Сваливает вину на других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Часто спорит со взрослыми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Теряет контроль над собой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Импульсивен (только в момент агрессии)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Часто дерётся, стремится разозлить маму, педагогов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Не может адекватно оценить своё поведение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Имеет мускульное напряжение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Часто специально раздражает взрослых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Толкает, ломает, крушит все кругом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Завистлив, мстителен, раздражителен, винит других в своих ошибках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Имеет низкий уровень эмпатии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Часто сердится и отказывается что-либо делать.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Признаки агрессивного </a:t>
            </a:r>
            <a:r>
              <a:rPr lang="ru-RU" dirty="0" err="1" smtClean="0"/>
              <a:t>ребенка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6602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609</TotalTime>
  <Words>844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Агрессивный ребенок</vt:lpstr>
      <vt:lpstr>Слайд 2</vt:lpstr>
      <vt:lpstr>Что такое агрессия?</vt:lpstr>
      <vt:lpstr>Как рождается агрессивность?</vt:lpstr>
      <vt:lpstr>Слайд 5</vt:lpstr>
      <vt:lpstr>Выделяют 5 видов агрессии</vt:lpstr>
      <vt:lpstr>Причины и факторы агрессивности</vt:lpstr>
      <vt:lpstr>Слайд 8</vt:lpstr>
      <vt:lpstr>Признаки агрессивного ребенка</vt:lpstr>
      <vt:lpstr>Как распознать агрессию ?</vt:lpstr>
      <vt:lpstr>Кривая гнева</vt:lpstr>
      <vt:lpstr>Правила экстренного вмешательства в конфликтной ситуации</vt:lpstr>
      <vt:lpstr>Как помочь агрессивному ребёнку?</vt:lpstr>
      <vt:lpstr>Обобщение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Агрессивный ребенок</dc:title>
  <dc:creator>DS 63</dc:creator>
  <cp:lastModifiedBy>SPC072022</cp:lastModifiedBy>
  <cp:revision>36</cp:revision>
  <dcterms:created xsi:type="dcterms:W3CDTF">2018-02-25T23:25:32Z</dcterms:created>
  <dcterms:modified xsi:type="dcterms:W3CDTF">2023-05-02T09:26:21Z</dcterms:modified>
</cp:coreProperties>
</file>